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72" r:id="rId3"/>
    <p:sldId id="269" r:id="rId4"/>
    <p:sldId id="270" r:id="rId5"/>
    <p:sldId id="271" r:id="rId6"/>
    <p:sldId id="258" r:id="rId7"/>
    <p:sldId id="264" r:id="rId8"/>
    <p:sldId id="304" r:id="rId9"/>
    <p:sldId id="305" r:id="rId10"/>
    <p:sldId id="265" r:id="rId11"/>
    <p:sldId id="268" r:id="rId12"/>
    <p:sldId id="267" r:id="rId13"/>
    <p:sldId id="26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9456" autoAdjust="0"/>
  </p:normalViewPr>
  <p:slideViewPr>
    <p:cSldViewPr snapToGrid="0">
      <p:cViewPr varScale="1">
        <p:scale>
          <a:sx n="86" d="100"/>
          <a:sy n="86" d="100"/>
        </p:scale>
        <p:origin x="147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-14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F315C6-C1DB-41B0-93AC-E5AE014BA51C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D11556E2-FF4A-4526-B5A4-ED43555B9FF9}">
      <dgm:prSet phldrT="[Text]" phldr="0"/>
      <dgm:spPr/>
      <dgm:t>
        <a:bodyPr/>
        <a:lstStyle/>
        <a:p>
          <a:r>
            <a:rPr lang="en-IN" dirty="0"/>
            <a:t>2022-23 (previous)</a:t>
          </a:r>
        </a:p>
      </dgm:t>
    </dgm:pt>
    <dgm:pt modelId="{9C480367-5754-4BC5-89F0-E7DC1523CAB4}" type="parTrans" cxnId="{8C10721A-A5A2-4C88-AB01-3C9028CCE94F}">
      <dgm:prSet/>
      <dgm:spPr/>
      <dgm:t>
        <a:bodyPr/>
        <a:lstStyle/>
        <a:p>
          <a:endParaRPr lang="en-IN"/>
        </a:p>
      </dgm:t>
    </dgm:pt>
    <dgm:pt modelId="{1397174A-CBD2-4307-B0F6-98D5703D7F28}" type="sibTrans" cxnId="{8C10721A-A5A2-4C88-AB01-3C9028CCE94F}">
      <dgm:prSet/>
      <dgm:spPr/>
      <dgm:t>
        <a:bodyPr/>
        <a:lstStyle/>
        <a:p>
          <a:endParaRPr lang="en-IN"/>
        </a:p>
      </dgm:t>
    </dgm:pt>
    <dgm:pt modelId="{520EAC87-6287-412B-BB02-8852BC18E05D}">
      <dgm:prSet phldrT="[Text]" phldr="0"/>
      <dgm:spPr/>
      <dgm:t>
        <a:bodyPr/>
        <a:lstStyle/>
        <a:p>
          <a:r>
            <a:rPr lang="en-IN" dirty="0"/>
            <a:t>2024 (existing)</a:t>
          </a:r>
        </a:p>
      </dgm:t>
    </dgm:pt>
    <dgm:pt modelId="{2E6A01B5-B727-4599-B5D6-5A5CDA662D87}" type="parTrans" cxnId="{ED5E88D5-159F-43ED-BAF3-59708CC2EC00}">
      <dgm:prSet/>
      <dgm:spPr/>
      <dgm:t>
        <a:bodyPr/>
        <a:lstStyle/>
        <a:p>
          <a:endParaRPr lang="en-IN"/>
        </a:p>
      </dgm:t>
    </dgm:pt>
    <dgm:pt modelId="{DDF2679D-D031-4836-A7A8-9E0B46FBD56A}" type="sibTrans" cxnId="{ED5E88D5-159F-43ED-BAF3-59708CC2EC00}">
      <dgm:prSet/>
      <dgm:spPr/>
      <dgm:t>
        <a:bodyPr/>
        <a:lstStyle/>
        <a:p>
          <a:endParaRPr lang="en-IN"/>
        </a:p>
      </dgm:t>
    </dgm:pt>
    <dgm:pt modelId="{87EF8345-5783-433D-919D-68ADE4456A14}">
      <dgm:prSet phldrT="[Text]" phldr="0"/>
      <dgm:spPr/>
      <dgm:t>
        <a:bodyPr/>
        <a:lstStyle/>
        <a:p>
          <a:r>
            <a:rPr lang="en-IN" dirty="0"/>
            <a:t>2026 (future)</a:t>
          </a:r>
        </a:p>
      </dgm:t>
    </dgm:pt>
    <dgm:pt modelId="{EB77909C-FEEF-443B-803C-49BF8A829B82}" type="parTrans" cxnId="{7E0006C3-592E-46A8-8765-F072D4390BC7}">
      <dgm:prSet/>
      <dgm:spPr/>
      <dgm:t>
        <a:bodyPr/>
        <a:lstStyle/>
        <a:p>
          <a:endParaRPr lang="en-IN"/>
        </a:p>
      </dgm:t>
    </dgm:pt>
    <dgm:pt modelId="{D1A676EB-A097-4255-A40D-0BE4A02B9B4D}" type="sibTrans" cxnId="{7E0006C3-592E-46A8-8765-F072D4390BC7}">
      <dgm:prSet/>
      <dgm:spPr/>
      <dgm:t>
        <a:bodyPr/>
        <a:lstStyle/>
        <a:p>
          <a:endParaRPr lang="en-IN"/>
        </a:p>
      </dgm:t>
    </dgm:pt>
    <dgm:pt modelId="{332FBCB2-90F6-477E-89F9-29591A13F156}" type="pres">
      <dgm:prSet presAssocID="{17F315C6-C1DB-41B0-93AC-E5AE014BA51C}" presName="CompostProcess" presStyleCnt="0">
        <dgm:presLayoutVars>
          <dgm:dir/>
          <dgm:resizeHandles val="exact"/>
        </dgm:presLayoutVars>
      </dgm:prSet>
      <dgm:spPr/>
    </dgm:pt>
    <dgm:pt modelId="{A20B4D12-24DA-4A88-9A09-391D967FE548}" type="pres">
      <dgm:prSet presAssocID="{17F315C6-C1DB-41B0-93AC-E5AE014BA51C}" presName="arrow" presStyleLbl="bgShp" presStyleIdx="0" presStyleCnt="1"/>
      <dgm:spPr/>
    </dgm:pt>
    <dgm:pt modelId="{C78E6893-926A-4321-BEC9-B8A398EE9F31}" type="pres">
      <dgm:prSet presAssocID="{17F315C6-C1DB-41B0-93AC-E5AE014BA51C}" presName="linearProcess" presStyleCnt="0"/>
      <dgm:spPr/>
    </dgm:pt>
    <dgm:pt modelId="{B493A7C1-F783-45BA-8227-A9F8D92AE039}" type="pres">
      <dgm:prSet presAssocID="{D11556E2-FF4A-4526-B5A4-ED43555B9FF9}" presName="textNode" presStyleLbl="node1" presStyleIdx="0" presStyleCnt="3" custLinFactNeighborX="-26002" custLinFactNeighborY="3786">
        <dgm:presLayoutVars>
          <dgm:bulletEnabled val="1"/>
        </dgm:presLayoutVars>
      </dgm:prSet>
      <dgm:spPr/>
    </dgm:pt>
    <dgm:pt modelId="{A6714B7A-67B3-4583-ACDB-CB5256187EB8}" type="pres">
      <dgm:prSet presAssocID="{1397174A-CBD2-4307-B0F6-98D5703D7F28}" presName="sibTrans" presStyleCnt="0"/>
      <dgm:spPr/>
    </dgm:pt>
    <dgm:pt modelId="{06462260-7BFB-4252-B25D-A76630C8FDA7}" type="pres">
      <dgm:prSet presAssocID="{520EAC87-6287-412B-BB02-8852BC18E05D}" presName="textNode" presStyleLbl="node1" presStyleIdx="1" presStyleCnt="3">
        <dgm:presLayoutVars>
          <dgm:bulletEnabled val="1"/>
        </dgm:presLayoutVars>
      </dgm:prSet>
      <dgm:spPr/>
    </dgm:pt>
    <dgm:pt modelId="{44E7543B-02CE-4C88-9AEC-BE4EF2E23D85}" type="pres">
      <dgm:prSet presAssocID="{DDF2679D-D031-4836-A7A8-9E0B46FBD56A}" presName="sibTrans" presStyleCnt="0"/>
      <dgm:spPr/>
    </dgm:pt>
    <dgm:pt modelId="{A8189558-AAD5-47F4-842C-346032A559D2}" type="pres">
      <dgm:prSet presAssocID="{87EF8345-5783-433D-919D-68ADE4456A14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DABA5A05-F761-4012-881D-24B74F25A2EC}" type="presOf" srcId="{D11556E2-FF4A-4526-B5A4-ED43555B9FF9}" destId="{B493A7C1-F783-45BA-8227-A9F8D92AE039}" srcOrd="0" destOrd="0" presId="urn:microsoft.com/office/officeart/2005/8/layout/hProcess9"/>
    <dgm:cxn modelId="{4A8BE209-53C5-4B27-8C3D-A293CB52098B}" type="presOf" srcId="{87EF8345-5783-433D-919D-68ADE4456A14}" destId="{A8189558-AAD5-47F4-842C-346032A559D2}" srcOrd="0" destOrd="0" presId="urn:microsoft.com/office/officeart/2005/8/layout/hProcess9"/>
    <dgm:cxn modelId="{8C10721A-A5A2-4C88-AB01-3C9028CCE94F}" srcId="{17F315C6-C1DB-41B0-93AC-E5AE014BA51C}" destId="{D11556E2-FF4A-4526-B5A4-ED43555B9FF9}" srcOrd="0" destOrd="0" parTransId="{9C480367-5754-4BC5-89F0-E7DC1523CAB4}" sibTransId="{1397174A-CBD2-4307-B0F6-98D5703D7F28}"/>
    <dgm:cxn modelId="{F0C84258-5481-413D-8C41-97E57383EEF6}" type="presOf" srcId="{520EAC87-6287-412B-BB02-8852BC18E05D}" destId="{06462260-7BFB-4252-B25D-A76630C8FDA7}" srcOrd="0" destOrd="0" presId="urn:microsoft.com/office/officeart/2005/8/layout/hProcess9"/>
    <dgm:cxn modelId="{ED7DBBAF-B52A-41F5-A1C2-639EEBB21781}" type="presOf" srcId="{17F315C6-C1DB-41B0-93AC-E5AE014BA51C}" destId="{332FBCB2-90F6-477E-89F9-29591A13F156}" srcOrd="0" destOrd="0" presId="urn:microsoft.com/office/officeart/2005/8/layout/hProcess9"/>
    <dgm:cxn modelId="{7E0006C3-592E-46A8-8765-F072D4390BC7}" srcId="{17F315C6-C1DB-41B0-93AC-E5AE014BA51C}" destId="{87EF8345-5783-433D-919D-68ADE4456A14}" srcOrd="2" destOrd="0" parTransId="{EB77909C-FEEF-443B-803C-49BF8A829B82}" sibTransId="{D1A676EB-A097-4255-A40D-0BE4A02B9B4D}"/>
    <dgm:cxn modelId="{ED5E88D5-159F-43ED-BAF3-59708CC2EC00}" srcId="{17F315C6-C1DB-41B0-93AC-E5AE014BA51C}" destId="{520EAC87-6287-412B-BB02-8852BC18E05D}" srcOrd="1" destOrd="0" parTransId="{2E6A01B5-B727-4599-B5D6-5A5CDA662D87}" sibTransId="{DDF2679D-D031-4836-A7A8-9E0B46FBD56A}"/>
    <dgm:cxn modelId="{46877AC3-FA67-4BED-A3DD-D193735765C3}" type="presParOf" srcId="{332FBCB2-90F6-477E-89F9-29591A13F156}" destId="{A20B4D12-24DA-4A88-9A09-391D967FE548}" srcOrd="0" destOrd="0" presId="urn:microsoft.com/office/officeart/2005/8/layout/hProcess9"/>
    <dgm:cxn modelId="{15CFAEE9-E459-43B5-9993-50ED0F113A20}" type="presParOf" srcId="{332FBCB2-90F6-477E-89F9-29591A13F156}" destId="{C78E6893-926A-4321-BEC9-B8A398EE9F31}" srcOrd="1" destOrd="0" presId="urn:microsoft.com/office/officeart/2005/8/layout/hProcess9"/>
    <dgm:cxn modelId="{D9F94FC4-FBE8-45D5-B70C-610FB4EEC969}" type="presParOf" srcId="{C78E6893-926A-4321-BEC9-B8A398EE9F31}" destId="{B493A7C1-F783-45BA-8227-A9F8D92AE039}" srcOrd="0" destOrd="0" presId="urn:microsoft.com/office/officeart/2005/8/layout/hProcess9"/>
    <dgm:cxn modelId="{2B9EE977-9B2C-4C81-BC56-AE8E07153650}" type="presParOf" srcId="{C78E6893-926A-4321-BEC9-B8A398EE9F31}" destId="{A6714B7A-67B3-4583-ACDB-CB5256187EB8}" srcOrd="1" destOrd="0" presId="urn:microsoft.com/office/officeart/2005/8/layout/hProcess9"/>
    <dgm:cxn modelId="{D59AA511-7AA9-4F3D-B3A0-53C789497B6A}" type="presParOf" srcId="{C78E6893-926A-4321-BEC9-B8A398EE9F31}" destId="{06462260-7BFB-4252-B25D-A76630C8FDA7}" srcOrd="2" destOrd="0" presId="urn:microsoft.com/office/officeart/2005/8/layout/hProcess9"/>
    <dgm:cxn modelId="{0E313A5B-4B7E-4357-BF75-93BD307F3198}" type="presParOf" srcId="{C78E6893-926A-4321-BEC9-B8A398EE9F31}" destId="{44E7543B-02CE-4C88-9AEC-BE4EF2E23D85}" srcOrd="3" destOrd="0" presId="urn:microsoft.com/office/officeart/2005/8/layout/hProcess9"/>
    <dgm:cxn modelId="{C714CF7F-8070-4FCC-B444-067CED41AEF5}" type="presParOf" srcId="{C78E6893-926A-4321-BEC9-B8A398EE9F31}" destId="{A8189558-AAD5-47F4-842C-346032A559D2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0B4D12-24DA-4A88-9A09-391D967FE548}">
      <dsp:nvSpPr>
        <dsp:cNvPr id="0" name=""/>
        <dsp:cNvSpPr/>
      </dsp:nvSpPr>
      <dsp:spPr>
        <a:xfrm>
          <a:off x="857964" y="0"/>
          <a:ext cx="9723596" cy="976629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93A7C1-F783-45BA-8227-A9F8D92AE039}">
      <dsp:nvSpPr>
        <dsp:cNvPr id="0" name=""/>
        <dsp:cNvSpPr/>
      </dsp:nvSpPr>
      <dsp:spPr>
        <a:xfrm>
          <a:off x="196845" y="307778"/>
          <a:ext cx="3431857" cy="39065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 dirty="0"/>
            <a:t>2022-23 (previous)</a:t>
          </a:r>
        </a:p>
      </dsp:txBody>
      <dsp:txXfrm>
        <a:off x="215915" y="326848"/>
        <a:ext cx="3393717" cy="352511"/>
      </dsp:txXfrm>
    </dsp:sp>
    <dsp:sp modelId="{06462260-7BFB-4252-B25D-A76630C8FDA7}">
      <dsp:nvSpPr>
        <dsp:cNvPr id="0" name=""/>
        <dsp:cNvSpPr/>
      </dsp:nvSpPr>
      <dsp:spPr>
        <a:xfrm>
          <a:off x="4003833" y="292988"/>
          <a:ext cx="3431857" cy="390651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 dirty="0"/>
            <a:t>2024 (existing)</a:t>
          </a:r>
        </a:p>
      </dsp:txBody>
      <dsp:txXfrm>
        <a:off x="4022903" y="312058"/>
        <a:ext cx="3393717" cy="352511"/>
      </dsp:txXfrm>
    </dsp:sp>
    <dsp:sp modelId="{A8189558-AAD5-47F4-842C-346032A559D2}">
      <dsp:nvSpPr>
        <dsp:cNvPr id="0" name=""/>
        <dsp:cNvSpPr/>
      </dsp:nvSpPr>
      <dsp:spPr>
        <a:xfrm>
          <a:off x="7733409" y="292988"/>
          <a:ext cx="3431857" cy="390651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 dirty="0"/>
            <a:t>2026 (future)</a:t>
          </a:r>
        </a:p>
      </dsp:txBody>
      <dsp:txXfrm>
        <a:off x="7752479" y="312058"/>
        <a:ext cx="3393717" cy="3525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5CBDFC-D56C-4FE4-9D54-F6ACD4806EF5}" type="datetimeFigureOut">
              <a:rPr lang="en-IN" smtClean="0"/>
              <a:t>02-12-2025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F3038D-CBD5-4C65-B263-A73CA4A16C3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7700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056DD-278B-49E1-B6EF-F13B71BC1777}" type="datetimeFigureOut">
              <a:rPr lang="en-IN" smtClean="0"/>
              <a:t>02-12-2025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80309" y="6381329"/>
            <a:ext cx="2844800" cy="365125"/>
          </a:xfrm>
          <a:prstGeom prst="rect">
            <a:avLst/>
          </a:prstGeom>
        </p:spPr>
        <p:txBody>
          <a:bodyPr/>
          <a:lstStyle/>
          <a:p>
            <a:fld id="{E5414C48-4D23-43D0-A326-AB2874D934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8753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5773" y="274638"/>
            <a:ext cx="11439525" cy="696912"/>
          </a:xfrm>
        </p:spPr>
        <p:txBody>
          <a:bodyPr>
            <a:noAutofit/>
          </a:bodyPr>
          <a:lstStyle>
            <a:lvl1pPr algn="l">
              <a:defRPr sz="36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775" y="1238251"/>
            <a:ext cx="11439525" cy="4887914"/>
          </a:xfrm>
        </p:spPr>
        <p:txBody>
          <a:bodyPr/>
          <a:lstStyle>
            <a:lvl1pPr>
              <a:defRPr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056DD-278B-49E1-B6EF-F13B71BC1777}" type="datetimeFigureOut">
              <a:rPr lang="en-IN" smtClean="0"/>
              <a:t>02-12-2025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80309" y="6381329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E5414C48-4D23-43D0-A326-AB2874D934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437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056DD-278B-49E1-B6EF-F13B71BC1777}" type="datetimeFigureOut">
              <a:rPr lang="en-IN" smtClean="0"/>
              <a:t>02-12-2025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00256" y="4725145"/>
            <a:ext cx="2844800" cy="365125"/>
          </a:xfrm>
          <a:prstGeom prst="rect">
            <a:avLst/>
          </a:prstGeom>
        </p:spPr>
        <p:txBody>
          <a:bodyPr/>
          <a:lstStyle/>
          <a:p>
            <a:fld id="{E5414C48-4D23-43D0-A326-AB2874D934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8213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056DD-278B-49E1-B6EF-F13B71BC1777}" type="datetimeFigureOut">
              <a:rPr lang="en-IN" smtClean="0"/>
              <a:t>02-12-2025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68341" y="6381329"/>
            <a:ext cx="2844800" cy="365125"/>
          </a:xfrm>
          <a:prstGeom prst="rect">
            <a:avLst/>
          </a:prstGeom>
        </p:spPr>
        <p:txBody>
          <a:bodyPr/>
          <a:lstStyle/>
          <a:p>
            <a:fld id="{E5414C48-4D23-43D0-A326-AB2874D934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4936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056DD-278B-49E1-B6EF-F13B71BC1777}" type="datetimeFigureOut">
              <a:rPr lang="en-IN" smtClean="0"/>
              <a:t>02-12-2025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264352" y="6381329"/>
            <a:ext cx="2844800" cy="365125"/>
          </a:xfrm>
          <a:prstGeom prst="rect">
            <a:avLst/>
          </a:prstGeom>
        </p:spPr>
        <p:txBody>
          <a:bodyPr/>
          <a:lstStyle/>
          <a:p>
            <a:fld id="{E5414C48-4D23-43D0-A326-AB2874D934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9048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056DD-278B-49E1-B6EF-F13B71BC1777}" type="datetimeFigureOut">
              <a:rPr lang="en-IN" smtClean="0"/>
              <a:t>02-12-2025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168341" y="6381329"/>
            <a:ext cx="2844800" cy="365125"/>
          </a:xfrm>
          <a:prstGeom prst="rect">
            <a:avLst/>
          </a:prstGeom>
        </p:spPr>
        <p:txBody>
          <a:bodyPr/>
          <a:lstStyle/>
          <a:p>
            <a:fld id="{E5414C48-4D23-43D0-A326-AB2874D934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3243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056DD-278B-49E1-B6EF-F13B71BC1777}" type="datetimeFigureOut">
              <a:rPr lang="en-IN" smtClean="0"/>
              <a:t>02-12-2025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168341" y="6381329"/>
            <a:ext cx="2844800" cy="365125"/>
          </a:xfrm>
          <a:prstGeom prst="rect">
            <a:avLst/>
          </a:prstGeom>
        </p:spPr>
        <p:txBody>
          <a:bodyPr/>
          <a:lstStyle/>
          <a:p>
            <a:fld id="{E5414C48-4D23-43D0-A326-AB2874D934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1542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056DD-278B-49E1-B6EF-F13B71BC1777}" type="datetimeFigureOut">
              <a:rPr lang="en-IN" smtClean="0"/>
              <a:t>02-12-2025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68341" y="6381329"/>
            <a:ext cx="2844800" cy="365125"/>
          </a:xfrm>
          <a:prstGeom prst="rect">
            <a:avLst/>
          </a:prstGeom>
        </p:spPr>
        <p:txBody>
          <a:bodyPr/>
          <a:lstStyle/>
          <a:p>
            <a:fld id="{E5414C48-4D23-43D0-A326-AB2874D934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0699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056DD-278B-49E1-B6EF-F13B71BC1777}" type="datetimeFigureOut">
              <a:rPr lang="en-IN" smtClean="0"/>
              <a:t>02-12-2025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68341" y="6381329"/>
            <a:ext cx="2844800" cy="365125"/>
          </a:xfrm>
          <a:prstGeom prst="rect">
            <a:avLst/>
          </a:prstGeom>
        </p:spPr>
        <p:txBody>
          <a:bodyPr/>
          <a:lstStyle/>
          <a:p>
            <a:fld id="{E5414C48-4D23-43D0-A326-AB2874D934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4426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056DD-278B-49E1-B6EF-F13B71BC1777}" type="datetimeFigureOut">
              <a:rPr lang="en-IN" smtClean="0"/>
              <a:t>02-12-2025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8341" y="6381329"/>
            <a:ext cx="2844800" cy="365125"/>
          </a:xfrm>
          <a:prstGeom prst="rect">
            <a:avLst/>
          </a:prstGeom>
        </p:spPr>
        <p:txBody>
          <a:bodyPr/>
          <a:lstStyle/>
          <a:p>
            <a:fld id="{E5414C48-4D23-43D0-A326-AB2874D934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0623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056DD-278B-49E1-B6EF-F13B71BC1777}" type="datetimeFigureOut">
              <a:rPr lang="en-IN" smtClean="0"/>
              <a:t>02-12-2025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8341" y="6381329"/>
            <a:ext cx="2844800" cy="365125"/>
          </a:xfrm>
          <a:prstGeom prst="rect">
            <a:avLst/>
          </a:prstGeom>
        </p:spPr>
        <p:txBody>
          <a:bodyPr/>
          <a:lstStyle/>
          <a:p>
            <a:fld id="{E5414C48-4D23-43D0-A326-AB2874D934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9752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B056DD-278B-49E1-B6EF-F13B71BC1777}" type="datetimeFigureOut">
              <a:rPr lang="en-IN" smtClean="0"/>
              <a:t>02-12-2025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857213" y="6429396"/>
            <a:ext cx="11334787" cy="285752"/>
          </a:xfrm>
          <a:prstGeom prst="rect">
            <a:avLst/>
          </a:prstGeom>
          <a:solidFill>
            <a:srgbClr val="83052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en-US" sz="1800" dirty="0">
              <a:latin typeface="Calibri" pitchFamily="34" charset="0"/>
            </a:endParaRPr>
          </a:p>
        </p:txBody>
      </p:sp>
      <p:pic>
        <p:nvPicPr>
          <p:cNvPr id="8" name="Picture 7" descr="prayasweb"/>
          <p:cNvPicPr>
            <a:picLocks noChangeAspect="1" noChangeArrowheads="1"/>
          </p:cNvPicPr>
          <p:nvPr/>
        </p:nvPicPr>
        <p:blipFill>
          <a:blip r:embed="rId13" cstate="print">
            <a:lum contrast="80000"/>
          </a:blip>
          <a:srcRect/>
          <a:stretch>
            <a:fillRect/>
          </a:stretch>
        </p:blipFill>
        <p:spPr bwMode="auto">
          <a:xfrm>
            <a:off x="0" y="6429397"/>
            <a:ext cx="1047715" cy="321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E5414C48-4D23-43D0-A326-AB2874D934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56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7" Type="http://schemas.openxmlformats.org/officeDocument/2006/relationships/image" Target="../media/image4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5" Type="http://schemas.openxmlformats.org/officeDocument/2006/relationships/image" Target="../media/image4.png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12" Type="http://schemas.openxmlformats.org/officeDocument/2006/relationships/image" Target="../media/image4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slide" Target="slide12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6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saumendra@prayaspune.org" TargetMode="External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prajwal@prayaspune.org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A825A-8B51-6900-3E8D-4F5553AB80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1012371"/>
            <a:ext cx="10363200" cy="2588080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Public Hearing on </a:t>
            </a:r>
            <a:br>
              <a:rPr lang="en-US" sz="40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sz="40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CERC’s proposal on determining</a:t>
            </a:r>
            <a:br>
              <a:rPr lang="en-US" sz="40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sz="40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value of “X” for deviation error formula </a:t>
            </a:r>
            <a:br>
              <a:rPr lang="en-US" sz="40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sz="40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for Solar and Wind sellers</a:t>
            </a:r>
            <a:endParaRPr lang="en-IN" sz="4000" b="1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82CEF3-6810-F76F-51D9-A57CCD8BFB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4343400"/>
            <a:ext cx="8534400" cy="1295400"/>
          </a:xfrm>
        </p:spPr>
        <p:txBody>
          <a:bodyPr>
            <a:normAutofit/>
          </a:bodyPr>
          <a:lstStyle/>
          <a:p>
            <a:r>
              <a:rPr lang="en-IN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Prayas (Energy Group), Pune</a:t>
            </a:r>
          </a:p>
          <a:p>
            <a:r>
              <a:rPr lang="en-IN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3</a:t>
            </a:r>
            <a:r>
              <a:rPr lang="en-IN" baseline="30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rd</a:t>
            </a:r>
            <a:r>
              <a:rPr lang="en-IN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December, 2025</a:t>
            </a:r>
          </a:p>
        </p:txBody>
      </p:sp>
    </p:spTree>
    <p:extLst>
      <p:ext uri="{BB962C8B-B14F-4D97-AF65-F5344CB8AC3E}">
        <p14:creationId xmlns:p14="http://schemas.microsoft.com/office/powerpoint/2010/main" val="1158236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9CDCC-5A98-8417-0DC4-8DC17B4E1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Outline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21021-0BB7-F96F-0A23-28F8AC201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Scope of analysis done by Prayas </a:t>
            </a:r>
          </a:p>
          <a:p>
            <a:r>
              <a:rPr lang="en-IN" dirty="0"/>
              <a:t>Sectoral developments in which analysis should be contextualised</a:t>
            </a:r>
          </a:p>
          <a:p>
            <a:endParaRPr lang="en-IN" dirty="0"/>
          </a:p>
          <a:p>
            <a:r>
              <a:rPr lang="en-IN" dirty="0"/>
              <a:t>High level comparison of CERC’s previous (2023), existing (since Sep 24) and future (April, 2026) DSM regulatory framework </a:t>
            </a:r>
          </a:p>
          <a:p>
            <a:pPr lvl="1"/>
            <a:r>
              <a:rPr lang="en-IN" dirty="0"/>
              <a:t>Impact of pooling, increasing penalty, tightening of band &amp; changing X.</a:t>
            </a:r>
          </a:p>
          <a:p>
            <a:endParaRPr lang="en-IN" dirty="0"/>
          </a:p>
          <a:p>
            <a:r>
              <a:rPr lang="en-IN" dirty="0"/>
              <a:t>Key Takeaways, 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559725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6FE78-1E3E-A105-72C3-8BD726221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604" y="172858"/>
            <a:ext cx="11439525" cy="696912"/>
          </a:xfrm>
        </p:spPr>
        <p:txBody>
          <a:bodyPr/>
          <a:lstStyle/>
          <a:p>
            <a:r>
              <a:rPr lang="en-IN" b="1" dirty="0"/>
              <a:t>Comprehensive Analysis on DSM for 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01035-22DF-8CB1-0963-7C7ECA174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604" y="1135652"/>
            <a:ext cx="5784396" cy="3372938"/>
          </a:xfrm>
        </p:spPr>
        <p:txBody>
          <a:bodyPr>
            <a:normAutofit/>
          </a:bodyPr>
          <a:lstStyle/>
          <a:p>
            <a:r>
              <a:rPr lang="en-IN" dirty="0"/>
              <a:t>15-min analysis of 129 RE plants across NR, WR and SR regions</a:t>
            </a:r>
          </a:p>
          <a:p>
            <a:pPr lvl="1"/>
            <a:r>
              <a:rPr lang="en-IN" dirty="0"/>
              <a:t>with aggregate capacity of </a:t>
            </a:r>
            <a:r>
              <a:rPr lang="en-IN" b="1" dirty="0"/>
              <a:t>25 GW </a:t>
            </a:r>
            <a:r>
              <a:rPr lang="en-IN" dirty="0"/>
              <a:t>RE (66% of ISTS installed capacity (38 GW) as of March 2025)</a:t>
            </a:r>
          </a:p>
          <a:p>
            <a:pPr lvl="1"/>
            <a:r>
              <a:rPr lang="en-IN" dirty="0"/>
              <a:t>Across </a:t>
            </a:r>
            <a:r>
              <a:rPr lang="en-IN" b="1" dirty="0"/>
              <a:t>36 PSS </a:t>
            </a:r>
            <a:r>
              <a:rPr lang="en-IN" dirty="0"/>
              <a:t>and for </a:t>
            </a:r>
            <a:r>
              <a:rPr lang="en-IN" b="1" dirty="0"/>
              <a:t>2 years </a:t>
            </a:r>
            <a:r>
              <a:rPr lang="en-IN" dirty="0"/>
              <a:t>(FY 24 and FY 25).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99D425-27A0-6969-74C1-D1F3ECA90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39" y="1094560"/>
            <a:ext cx="5307120" cy="2001338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1E9E333-9BD8-BDBF-3B5A-F73BAA94B206}"/>
              </a:ext>
            </a:extLst>
          </p:cNvPr>
          <p:cNvSpPr txBox="1">
            <a:spLocks/>
          </p:cNvSpPr>
          <p:nvPr/>
        </p:nvSpPr>
        <p:spPr>
          <a:xfrm>
            <a:off x="6492240" y="3545478"/>
            <a:ext cx="5307120" cy="2724693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2800" dirty="0"/>
              <a:t>Report on this analysis covering</a:t>
            </a:r>
          </a:p>
          <a:p>
            <a:pPr lvl="1"/>
            <a:r>
              <a:rPr lang="en-IN" sz="2400" dirty="0"/>
              <a:t>scale of penalties across diff regs</a:t>
            </a:r>
          </a:p>
          <a:p>
            <a:pPr lvl="1"/>
            <a:r>
              <a:rPr lang="en-IN" sz="2400" dirty="0"/>
              <a:t>pooling &amp; de-pooling methods</a:t>
            </a:r>
          </a:p>
          <a:p>
            <a:pPr lvl="1"/>
            <a:r>
              <a:rPr lang="en-IN" sz="2400" dirty="0"/>
              <a:t>impact of range of X values</a:t>
            </a:r>
          </a:p>
          <a:p>
            <a:pPr lvl="1"/>
            <a:r>
              <a:rPr lang="en-IN" sz="2400" dirty="0">
                <a:solidFill>
                  <a:schemeClr val="tx2"/>
                </a:solidFill>
              </a:rPr>
              <a:t>no payment over 50.05 Hz of OI; </a:t>
            </a:r>
          </a:p>
          <a:p>
            <a:pPr lvl="1"/>
            <a:r>
              <a:rPr lang="en-IN" sz="2400" dirty="0">
                <a:solidFill>
                  <a:schemeClr val="tx2"/>
                </a:solidFill>
              </a:rPr>
              <a:t>treatment as General Seller etc. </a:t>
            </a:r>
          </a:p>
          <a:p>
            <a:pPr marL="457200" lvl="1" indent="0">
              <a:buNone/>
            </a:pPr>
            <a:r>
              <a:rPr lang="en-IN" sz="2400" b="1" dirty="0"/>
              <a:t>To be published soon.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235B2E4-DA87-AFDB-1DCD-D73F27A912B9}"/>
              </a:ext>
            </a:extLst>
          </p:cNvPr>
          <p:cNvSpPr txBox="1">
            <a:spLocks/>
          </p:cNvSpPr>
          <p:nvPr/>
        </p:nvSpPr>
        <p:spPr>
          <a:xfrm>
            <a:off x="421141" y="4711881"/>
            <a:ext cx="5784396" cy="155829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dirty="0"/>
              <a:t>Analysis comparing regulatory framework of 2023 (previous), 2024 (existing) and 2026 (future)</a:t>
            </a:r>
          </a:p>
        </p:txBody>
      </p:sp>
    </p:spTree>
    <p:extLst>
      <p:ext uri="{BB962C8B-B14F-4D97-AF65-F5344CB8AC3E}">
        <p14:creationId xmlns:p14="http://schemas.microsoft.com/office/powerpoint/2010/main" val="1488127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22060-972C-8322-F0AA-C97DDC153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207" y="222387"/>
            <a:ext cx="11592810" cy="696912"/>
          </a:xfrm>
        </p:spPr>
        <p:txBody>
          <a:bodyPr/>
          <a:lstStyle/>
          <a:p>
            <a:r>
              <a:rPr lang="en-IN" dirty="0"/>
              <a:t>Analysis to be seen in the context of sector developments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069EF-5247-3C3F-65EE-1CBF4E3F7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236" y="1136468"/>
            <a:ext cx="11439524" cy="4670774"/>
          </a:xfrm>
        </p:spPr>
        <p:txBody>
          <a:bodyPr>
            <a:normAutofit fontScale="92500" lnSpcReduction="20000"/>
          </a:bodyPr>
          <a:lstStyle/>
          <a:p>
            <a:r>
              <a:rPr lang="en-IN" dirty="0"/>
              <a:t>RE share in generation expected to grow from </a:t>
            </a:r>
            <a:r>
              <a:rPr lang="en-IN" b="1" dirty="0"/>
              <a:t>23% to &gt;40% by 2030</a:t>
            </a:r>
            <a:r>
              <a:rPr lang="en-IN" dirty="0"/>
              <a:t>.</a:t>
            </a:r>
          </a:p>
          <a:p>
            <a:pPr lvl="1"/>
            <a:r>
              <a:rPr lang="en-IN" sz="2400" dirty="0"/>
              <a:t>~49 GW RE at ISTS (Oct 2025), ~10.5 GW added in current FY 26; ~140 GW connectivity applications with CTU. </a:t>
            </a:r>
          </a:p>
          <a:p>
            <a:pPr lvl="1"/>
            <a:r>
              <a:rPr lang="en-US" sz="2400" dirty="0"/>
              <a:t>Solar capacity now at 33% of peak load, day time prices are consistently the lowest. By 2027, solar could be 70% of peak demand and reach ~100% by as early as 2032. </a:t>
            </a:r>
            <a:endParaRPr lang="en-IN" sz="2400" dirty="0"/>
          </a:p>
          <a:p>
            <a:r>
              <a:rPr lang="en-IN" dirty="0"/>
              <a:t>4 suo-motu orders from CERC on system operation in recent past.</a:t>
            </a:r>
          </a:p>
          <a:p>
            <a:pPr lvl="1"/>
            <a:r>
              <a:rPr lang="en-IN" sz="2400" dirty="0"/>
              <a:t>Directions in the interest of grid security (2022, 2023) </a:t>
            </a:r>
          </a:p>
          <a:p>
            <a:pPr lvl="1"/>
            <a:r>
              <a:rPr lang="en-US" sz="2400" dirty="0"/>
              <a:t>Planning for safe, secure, and reliable integrated operation of the power system </a:t>
            </a:r>
            <a:r>
              <a:rPr lang="en-IN" sz="2400" dirty="0"/>
              <a:t>during critical periods (2024 and 2025).</a:t>
            </a:r>
            <a:endParaRPr lang="en-IN" sz="2400" dirty="0">
              <a:highlight>
                <a:srgbClr val="FFFF00"/>
              </a:highlight>
            </a:endParaRPr>
          </a:p>
          <a:p>
            <a:r>
              <a:rPr lang="en-IN" dirty="0"/>
              <a:t>Petition before CERC on RE generators non-adherence to CEA connectivity standards.</a:t>
            </a:r>
          </a:p>
          <a:p>
            <a:pPr lvl="1"/>
            <a:r>
              <a:rPr lang="en-US" sz="2600" dirty="0"/>
              <a:t>Non-desirable performance of ISTS RE during fault events leading to major generation loss and frequency dip and other associated matters.</a:t>
            </a:r>
            <a:endParaRPr lang="en-IN" sz="2600" dirty="0">
              <a:highlight>
                <a:srgbClr val="FFFF00"/>
              </a:highligh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A4C363-0865-4DB9-1DBC-4481A9C05468}"/>
              </a:ext>
            </a:extLst>
          </p:cNvPr>
          <p:cNvSpPr txBox="1"/>
          <p:nvPr/>
        </p:nvSpPr>
        <p:spPr>
          <a:xfrm>
            <a:off x="1207576" y="5839745"/>
            <a:ext cx="9776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/>
              <a:t>The CERC DSM framework from April 26 will set the Rules broadly until 2030, need to plan long-term.</a:t>
            </a:r>
          </a:p>
        </p:txBody>
      </p:sp>
    </p:spTree>
    <p:extLst>
      <p:ext uri="{BB962C8B-B14F-4D97-AF65-F5344CB8AC3E}">
        <p14:creationId xmlns:p14="http://schemas.microsoft.com/office/powerpoint/2010/main" val="1048544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4173F-6BD2-75F1-D4A5-C9C4E6EFC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E9FC9-15EE-1B4B-C7DA-83A9CB2EC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239" y="162814"/>
            <a:ext cx="11439525" cy="696912"/>
          </a:xfrm>
        </p:spPr>
        <p:txBody>
          <a:bodyPr/>
          <a:lstStyle/>
          <a:p>
            <a:r>
              <a:rPr lang="en-IN" b="1" dirty="0"/>
              <a:t>Analysis should be seen in the context of…2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B316B-F58F-4FEB-91B4-F5F77F69B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237" y="1136468"/>
            <a:ext cx="5719764" cy="1654858"/>
          </a:xfrm>
        </p:spPr>
        <p:txBody>
          <a:bodyPr>
            <a:normAutofit/>
          </a:bodyPr>
          <a:lstStyle/>
          <a:p>
            <a:r>
              <a:rPr lang="en-IN" dirty="0"/>
              <a:t>TNERC already has moved to X=0 (scheduled based error accounting)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" name="Slide Zoom 5">
                <a:extLst>
                  <a:ext uri="{FF2B5EF4-FFF2-40B4-BE49-F238E27FC236}">
                    <a16:creationId xmlns:a16="http://schemas.microsoft.com/office/drawing/2014/main" id="{B021A5DF-A6F9-F3B4-D58B-08C7FD411E0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08611848"/>
                  </p:ext>
                </p:extLst>
              </p:nvPr>
            </p:nvGraphicFramePr>
            <p:xfrm>
              <a:off x="6470059" y="885125"/>
              <a:ext cx="5498102" cy="3220599"/>
            </p:xfrm>
            <a:graphic>
              <a:graphicData uri="http://schemas.microsoft.com/office/powerpoint/2016/slidezoom">
                <pslz:sldZm>
                  <pslz:sldZmObj sldId="265" cId="472532952">
                    <pslz:zmPr id="{E98292A1-795E-44D6-B417-E5DA1E8B9FA4}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5498102" cy="322059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" name="Slide Zoom 5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B021A5DF-A6F9-F3B4-D58B-08C7FD411E0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70059" y="885125"/>
                <a:ext cx="5498102" cy="322059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Slide Zoom 4">
                <a:extLst>
                  <a:ext uri="{FF2B5EF4-FFF2-40B4-BE49-F238E27FC236}">
                    <a16:creationId xmlns:a16="http://schemas.microsoft.com/office/drawing/2014/main" id="{E940A086-A655-3924-8859-A85F1E8362C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86003677"/>
                  </p:ext>
                </p:extLst>
              </p:nvPr>
            </p:nvGraphicFramePr>
            <p:xfrm>
              <a:off x="376236" y="3013953"/>
              <a:ext cx="5725506" cy="3220598"/>
            </p:xfrm>
            <a:graphic>
              <a:graphicData uri="http://schemas.microsoft.com/office/powerpoint/2016/slidezoom">
                <pslz:sldZm>
                  <pslz:sldZmObj sldId="268" cId="2199769065">
                    <pslz:zmPr id="{20C03251-3792-4834-AAF8-C2878F1CB6A9}" returnToParent="0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5725506" cy="3220598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Slide Zoom 4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E940A086-A655-3924-8859-A85F1E8362C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76236" y="3013953"/>
                <a:ext cx="5725506" cy="3220598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B6F65FC-10AC-35D5-D1DB-06A60506054F}"/>
              </a:ext>
            </a:extLst>
          </p:cNvPr>
          <p:cNvSpPr txBox="1">
            <a:spLocks/>
          </p:cNvSpPr>
          <p:nvPr/>
        </p:nvSpPr>
        <p:spPr>
          <a:xfrm>
            <a:off x="6261100" y="4459705"/>
            <a:ext cx="5554664" cy="17748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dirty="0"/>
              <a:t>RE curtailment - TRAS Emergency Down trends from last 6 months. </a:t>
            </a:r>
          </a:p>
        </p:txBody>
      </p:sp>
    </p:spTree>
    <p:extLst>
      <p:ext uri="{BB962C8B-B14F-4D97-AF65-F5344CB8AC3E}">
        <p14:creationId xmlns:p14="http://schemas.microsoft.com/office/powerpoint/2010/main" val="3774854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F56FD-A2AC-9596-D7AD-4E4B0C966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1" y="225774"/>
            <a:ext cx="11439525" cy="696912"/>
          </a:xfrm>
        </p:spPr>
        <p:txBody>
          <a:bodyPr/>
          <a:lstStyle/>
          <a:p>
            <a:r>
              <a:rPr lang="en-IN" dirty="0"/>
              <a:t>Evolution of DSM framework for solar and wind sellers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494D9DE-F22B-3CA0-5ED8-DDEA831906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8877208"/>
              </p:ext>
            </p:extLst>
          </p:nvPr>
        </p:nvGraphicFramePr>
        <p:xfrm>
          <a:off x="485772" y="1049020"/>
          <a:ext cx="11439525" cy="9766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B116969-C17A-EBDC-C20C-89001E598421}"/>
              </a:ext>
            </a:extLst>
          </p:cNvPr>
          <p:cNvSpPr txBox="1"/>
          <p:nvPr/>
        </p:nvSpPr>
        <p:spPr>
          <a:xfrm>
            <a:off x="485771" y="2025649"/>
            <a:ext cx="357341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200" dirty="0"/>
              <a:t>Error linked to </a:t>
            </a:r>
            <a:r>
              <a:rPr lang="en-IN" sz="2200" dirty="0" err="1"/>
              <a:t>AvC</a:t>
            </a:r>
            <a:endParaRPr lang="en-IN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200" dirty="0"/>
              <a:t>Dev bands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200" dirty="0"/>
              <a:t>Wind: 15%, 20%, &gt;20%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200" dirty="0"/>
              <a:t>Solar/ hybrid: 10%, 15%, &gt;15%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200" dirty="0"/>
              <a:t>Penalty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200" dirty="0"/>
              <a:t>OI: 0,10%,100%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200" dirty="0"/>
              <a:t>UI: 0%, 10%, 50%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200" dirty="0"/>
              <a:t>No pooling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75F5BD-1E00-06CB-7749-AD05463600AB}"/>
              </a:ext>
            </a:extLst>
          </p:cNvPr>
          <p:cNvSpPr txBox="1"/>
          <p:nvPr/>
        </p:nvSpPr>
        <p:spPr>
          <a:xfrm>
            <a:off x="4724400" y="2025649"/>
            <a:ext cx="303784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200" dirty="0"/>
              <a:t>Pooling Allowed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200" dirty="0"/>
              <a:t>Penalty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200" dirty="0"/>
              <a:t>UI: 0%, 10%, 100%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CB0621-D556-BD59-5ADD-2495091CF353}"/>
              </a:ext>
            </a:extLst>
          </p:cNvPr>
          <p:cNvSpPr txBox="1"/>
          <p:nvPr/>
        </p:nvSpPr>
        <p:spPr>
          <a:xfrm>
            <a:off x="8132814" y="2044527"/>
            <a:ext cx="35734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Error linked to </a:t>
            </a:r>
            <a:r>
              <a:rPr lang="en-IN" sz="2000" dirty="0" err="1"/>
              <a:t>AvC</a:t>
            </a:r>
            <a:r>
              <a:rPr lang="en-IN" sz="2000" dirty="0"/>
              <a:t> and Sch. Gen through ‘X’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Dev bands tightened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000" dirty="0"/>
              <a:t>Wind: 10%, 15%, &gt;15%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000" dirty="0"/>
              <a:t>Solar/hybrid: 5%, 10%, &gt;10%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40C60B-A9F2-6FCB-F0A9-F66CE5F6945F}"/>
              </a:ext>
            </a:extLst>
          </p:cNvPr>
          <p:cNvSpPr txBox="1"/>
          <p:nvPr/>
        </p:nvSpPr>
        <p:spPr>
          <a:xfrm>
            <a:off x="4724399" y="3296200"/>
            <a:ext cx="32831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Impact of 2024 regs on Penalty (mainly due to pooling)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dirty="0"/>
              <a:t>Wind: 40-65% reduction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dirty="0"/>
              <a:t>Solar: 10-50% reduction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b="1" dirty="0"/>
              <a:t>Hybrid: 40% reduction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73E50C4-E492-FACD-D04F-6A8F98E8A415}"/>
              </a:ext>
            </a:extLst>
          </p:cNvPr>
          <p:cNvSpPr txBox="1"/>
          <p:nvPr/>
        </p:nvSpPr>
        <p:spPr>
          <a:xfrm>
            <a:off x="485771" y="5960156"/>
            <a:ext cx="35734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/>
              <a:t>* % reduction or increase is </a:t>
            </a:r>
            <a:r>
              <a:rPr lang="en-IN" sz="1400" dirty="0" err="1"/>
              <a:t>w.r.t.</a:t>
            </a:r>
            <a:r>
              <a:rPr lang="en-IN" sz="1400" dirty="0"/>
              <a:t> 2022 regs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7" name="Slide Zoom 16">
                <a:extLst>
                  <a:ext uri="{FF2B5EF4-FFF2-40B4-BE49-F238E27FC236}">
                    <a16:creationId xmlns:a16="http://schemas.microsoft.com/office/drawing/2014/main" id="{C044CE84-51D4-353F-49E3-48DA61ADE4F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33512406"/>
                  </p:ext>
                </p:extLst>
              </p:nvPr>
            </p:nvGraphicFramePr>
            <p:xfrm>
              <a:off x="8289106" y="4445000"/>
              <a:ext cx="3679735" cy="1947865"/>
            </p:xfrm>
            <a:graphic>
              <a:graphicData uri="http://schemas.microsoft.com/office/powerpoint/2016/slidezoom">
                <pslz:sldZm>
                  <pslz:sldZmObj sldId="261" cId="1653182056">
                    <pslz:zmPr id="{351FCCA6-9BD5-4200-9FE1-6E6CEFCC805C}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679735" cy="1947865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7" name="Slide Zoom 16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C044CE84-51D4-353F-49E3-48DA61ADE4F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289106" y="4445000"/>
                <a:ext cx="3679735" cy="1947865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Slide Zoom 4">
                <a:extLst>
                  <a:ext uri="{FF2B5EF4-FFF2-40B4-BE49-F238E27FC236}">
                    <a16:creationId xmlns:a16="http://schemas.microsoft.com/office/drawing/2014/main" id="{112786A2-9283-07B9-C7E3-87DB880EEC5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81429476"/>
                  </p:ext>
                </p:extLst>
              </p:nvPr>
            </p:nvGraphicFramePr>
            <p:xfrm>
              <a:off x="5005975" y="4773528"/>
              <a:ext cx="2719977" cy="1529987"/>
            </p:xfrm>
            <a:graphic>
              <a:graphicData uri="http://schemas.microsoft.com/office/powerpoint/2016/slidezoom">
                <pslz:sldZm>
                  <pslz:sldZmObj sldId="267" cId="3486941356">
                    <pslz:zmPr id="{16965C68-495A-4C5C-8B83-E3D5993D3BE0}" transitionDur="1000">
                      <p166:blipFill xmlns:p166="http://schemas.microsoft.com/office/powerpoint/2016/6/main">
                        <a:blip r:embed="rId1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719977" cy="1529987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Slide Zoom 4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112786A2-9283-07B9-C7E3-87DB880EEC5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005975" y="4773528"/>
                <a:ext cx="2719977" cy="1529987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4643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54014-28AE-70E6-D022-06A51CC3A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735" y="183198"/>
            <a:ext cx="11439525" cy="696912"/>
          </a:xfrm>
        </p:spPr>
        <p:txBody>
          <a:bodyPr/>
          <a:lstStyle/>
          <a:p>
            <a:r>
              <a:rPr lang="en-IN" b="1" dirty="0"/>
              <a:t>Key takeaways &amp;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D2113-0897-6488-3A47-7B90ACE113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5" y="1110343"/>
            <a:ext cx="11439524" cy="5015822"/>
          </a:xfrm>
        </p:spPr>
        <p:txBody>
          <a:bodyPr>
            <a:normAutofit fontScale="77500" lnSpcReduction="20000"/>
          </a:bodyPr>
          <a:lstStyle/>
          <a:p>
            <a:r>
              <a:rPr lang="en-IN" dirty="0"/>
              <a:t>Pooling significantly beneficial for RE generators</a:t>
            </a:r>
          </a:p>
          <a:p>
            <a:pPr lvl="1"/>
            <a:r>
              <a:rPr lang="en-IN" sz="2400" dirty="0"/>
              <a:t>Already 90% capacity in NR, 56% in SR and 75% in WR seem to be pooling.</a:t>
            </a:r>
          </a:p>
          <a:p>
            <a:r>
              <a:rPr lang="en-IN" dirty="0"/>
              <a:t>Strongly support CERC and the need for phased transition to X;</a:t>
            </a:r>
          </a:p>
          <a:p>
            <a:pPr lvl="1"/>
            <a:r>
              <a:rPr lang="en-IN" dirty="0"/>
              <a:t>Or else </a:t>
            </a:r>
            <a:r>
              <a:rPr lang="en-IN" dirty="0">
                <a:sym typeface="Wingdings" panose="05000000000000000000" pitchFamily="2" charset="2"/>
              </a:rPr>
              <a:t>revenue implications on generators despite pooling benefit. </a:t>
            </a:r>
            <a:endParaRPr lang="en-IN" dirty="0"/>
          </a:p>
          <a:p>
            <a:r>
              <a:rPr lang="en-IN" b="1" dirty="0"/>
              <a:t>Need to have different treatment for Solar, Wind and Hybrid</a:t>
            </a:r>
          </a:p>
          <a:p>
            <a:pPr lvl="1"/>
            <a:r>
              <a:rPr lang="en-IN" b="1" dirty="0"/>
              <a:t>In our opinion, CERC may fix value of X for 2 years initially </a:t>
            </a:r>
          </a:p>
          <a:p>
            <a:pPr lvl="2"/>
            <a:r>
              <a:rPr lang="en-IN" b="1" dirty="0"/>
              <a:t>Solar: </a:t>
            </a:r>
            <a:r>
              <a:rPr lang="en-IN" b="1" dirty="0">
                <a:solidFill>
                  <a:schemeClr val="tx2"/>
                </a:solidFill>
              </a:rPr>
              <a:t>X = ~50% &amp; Wind and Hybrid: X = ~60-70%; </a:t>
            </a:r>
            <a:r>
              <a:rPr lang="en-IN" b="1" dirty="0"/>
              <a:t>All Hybrid not the same (FDRE, RTC, </a:t>
            </a:r>
            <a:r>
              <a:rPr lang="en-IN" b="1" dirty="0" err="1"/>
              <a:t>Solar+ESS</a:t>
            </a:r>
            <a:r>
              <a:rPr lang="en-IN" b="1" dirty="0"/>
              <a:t> etc.)</a:t>
            </a:r>
          </a:p>
          <a:p>
            <a:pPr lvl="1"/>
            <a:r>
              <a:rPr lang="en-IN" b="1" dirty="0"/>
              <a:t>Link to Scheduled generation completely by FY 28 or latest by FY 30</a:t>
            </a:r>
          </a:p>
          <a:p>
            <a:pPr lvl="2"/>
            <a:r>
              <a:rPr lang="en-IN" b="1" dirty="0"/>
              <a:t>i.e. X=0 or X=5% (as per SRPC suggestion)</a:t>
            </a:r>
          </a:p>
          <a:p>
            <a:r>
              <a:rPr lang="en-IN" b="1" dirty="0"/>
              <a:t>Scale of new upcoming RE significantly higher than existing RE, better to have same but more stringent level playing field for new tendered capacity after April, 2026. </a:t>
            </a:r>
          </a:p>
          <a:p>
            <a:pPr lvl="1"/>
            <a:r>
              <a:rPr lang="en-IN" b="1" dirty="0"/>
              <a:t>Without stringent framework, no incentive for integrating ESS. </a:t>
            </a:r>
          </a:p>
          <a:p>
            <a:r>
              <a:rPr lang="en-IN" dirty="0"/>
              <a:t>Our analysis on treating new RE as GS and no payment for over-injection when f&gt;50.05 ready, will be shared soon. </a:t>
            </a:r>
          </a:p>
          <a:p>
            <a:pPr lvl="2"/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3021196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0700916-660C-1C30-299A-300C72D99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088" y="1269144"/>
            <a:ext cx="5985432" cy="1362075"/>
          </a:xfrm>
        </p:spPr>
        <p:txBody>
          <a:bodyPr>
            <a:normAutofit/>
          </a:bodyPr>
          <a:lstStyle/>
          <a:p>
            <a:r>
              <a:rPr lang="en-IN" sz="4800" dirty="0"/>
              <a:t>Thank you</a:t>
            </a:r>
          </a:p>
        </p:txBody>
      </p:sp>
      <p:pic>
        <p:nvPicPr>
          <p:cNvPr id="7" name="Picture 2" descr="O:\prayas\PEG\peg-logo-trnsp.gif">
            <a:extLst>
              <a:ext uri="{FF2B5EF4-FFF2-40B4-BE49-F238E27FC236}">
                <a16:creationId xmlns:a16="http://schemas.microsoft.com/office/drawing/2014/main" id="{100BC4FA-8F97-4C34-81EC-592DE261BE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5840" y="1269144"/>
            <a:ext cx="2364159" cy="1703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D9FAA2-C1D5-28F6-889C-AC05DAA9C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0512C-ED15-412C-AB7F-DAD91B9E649C}" type="slidenum">
              <a:rPr lang="en-IN" smtClean="0"/>
              <a:t>8</a:t>
            </a:fld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AC7C1A-4775-4106-B8C9-37AFE786F9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8521" y="2333883"/>
            <a:ext cx="5842000" cy="1892899"/>
          </a:xfrm>
        </p:spPr>
        <p:txBody>
          <a:bodyPr>
            <a:normAutofit/>
          </a:bodyPr>
          <a:lstStyle/>
          <a:p>
            <a:r>
              <a:rPr lang="en-US" dirty="0"/>
              <a:t>Ashwin Gambhir &lt;</a:t>
            </a:r>
            <a:r>
              <a:rPr lang="en-US" b="1" u="sng" dirty="0">
                <a:solidFill>
                  <a:schemeClr val="tx2"/>
                </a:solidFill>
              </a:rPr>
              <a:t>ashwin@prayaspune.org</a:t>
            </a:r>
            <a:r>
              <a:rPr lang="en-US" dirty="0"/>
              <a:t>&gt; </a:t>
            </a:r>
          </a:p>
          <a:p>
            <a:r>
              <a:rPr lang="en-US" dirty="0"/>
              <a:t>Saumendra Aggrawal &lt;</a:t>
            </a:r>
            <a:r>
              <a:rPr lang="en-US" b="1" dirty="0">
                <a:solidFill>
                  <a:schemeClr val="tx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saumendra@prayaspune.org</a:t>
            </a:r>
            <a:r>
              <a:rPr lang="en-US" b="1" dirty="0">
                <a:solidFill>
                  <a:schemeClr val="tx2"/>
                </a:solidFill>
              </a:rPr>
              <a:t>&gt;</a:t>
            </a:r>
          </a:p>
          <a:p>
            <a:r>
              <a:rPr lang="en-US" dirty="0"/>
              <a:t>Prajwal Thakre &lt;</a:t>
            </a:r>
            <a:r>
              <a:rPr lang="en-US" b="1" dirty="0">
                <a:solidFill>
                  <a:schemeClr val="tx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prajwal@prayaspune.org</a:t>
            </a:r>
            <a:r>
              <a:rPr lang="en-US" b="1" dirty="0">
                <a:solidFill>
                  <a:schemeClr val="tx2"/>
                </a:solidFill>
              </a:rPr>
              <a:t>&gt;</a:t>
            </a:r>
          </a:p>
          <a:p>
            <a:endParaRPr lang="en-US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6F5C34D-3318-4A6B-66D3-836077222F21}"/>
              </a:ext>
            </a:extLst>
          </p:cNvPr>
          <p:cNvSpPr txBox="1">
            <a:spLocks/>
          </p:cNvSpPr>
          <p:nvPr/>
        </p:nvSpPr>
        <p:spPr>
          <a:xfrm>
            <a:off x="7928319" y="2909148"/>
            <a:ext cx="3759200" cy="4809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tx2"/>
                </a:solidFill>
              </a:rPr>
              <a:t> https://energy.prayaspune.org/</a:t>
            </a:r>
          </a:p>
        </p:txBody>
      </p:sp>
    </p:spTree>
    <p:extLst>
      <p:ext uri="{BB962C8B-B14F-4D97-AF65-F5344CB8AC3E}">
        <p14:creationId xmlns:p14="http://schemas.microsoft.com/office/powerpoint/2010/main" val="3638675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C82AA-03AF-3F3A-E1B2-D5C55DBF7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Additional Slides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5F541E-B2CF-2A87-A2CA-1B34200E9F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54473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F9784-6883-53E4-B62D-AD2D07E32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Case of Tamil Nadu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FD5F8-2EE1-FAFA-CE1B-6F239E86F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237" y="1225188"/>
            <a:ext cx="11439525" cy="4887914"/>
          </a:xfrm>
        </p:spPr>
        <p:txBody>
          <a:bodyPr/>
          <a:lstStyle/>
          <a:p>
            <a:r>
              <a:rPr lang="en-IN" dirty="0"/>
              <a:t>Error Definition already linked fully to Scheduled generation since April 2024 (~18 GW capacity)</a:t>
            </a:r>
          </a:p>
          <a:p>
            <a:r>
              <a:rPr lang="en-IN" dirty="0"/>
              <a:t>State-wide pooling allowed (4 QCAs- 1 for wind and 3 for solar)</a:t>
            </a:r>
          </a:p>
          <a:p>
            <a:r>
              <a:rPr lang="en-IN" dirty="0"/>
              <a:t>Absolute penalties specified per unit: 25p, 50p, 125p</a:t>
            </a:r>
          </a:p>
          <a:p>
            <a:r>
              <a:rPr lang="en-IN" dirty="0"/>
              <a:t>Cap of 3p/kWh in terms of penalty. </a:t>
            </a:r>
          </a:p>
          <a:p>
            <a:r>
              <a:rPr lang="en-IN" dirty="0"/>
              <a:t>Annual implication for FY 25. </a:t>
            </a:r>
          </a:p>
          <a:p>
            <a:pPr lvl="1"/>
            <a:r>
              <a:rPr lang="en-IN" dirty="0"/>
              <a:t>Solar: ~3p/unit of actual gen</a:t>
            </a:r>
          </a:p>
          <a:p>
            <a:pPr lvl="1"/>
            <a:r>
              <a:rPr lang="en-IN" dirty="0"/>
              <a:t>Wind: ~8 p/unit of actual gen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72532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BD1D1-CEB6-E322-CF86-C5FF12BB6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Emergency TRAS Down in VRE (</a:t>
            </a:r>
            <a:r>
              <a:rPr lang="en-US" b="1" dirty="0" err="1"/>
              <a:t>Wind+Solar</a:t>
            </a:r>
            <a:r>
              <a:rPr lang="en-US" b="1" dirty="0"/>
              <a:t>)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E6F4A8-C3DA-2A22-781A-37AC842D3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5" y="1238251"/>
            <a:ext cx="4660991" cy="1269818"/>
          </a:xfrm>
        </p:spPr>
        <p:txBody>
          <a:bodyPr/>
          <a:lstStyle/>
          <a:p>
            <a:r>
              <a:rPr lang="en-IN" dirty="0"/>
              <a:t>Sharply increasing trend        of TRAS Down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A670FC-51FB-F2F9-72E4-3176AAD96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269" y="3147876"/>
            <a:ext cx="4944393" cy="28392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BC61E7-6498-1067-75E9-DB3B30727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1881" y="1345474"/>
            <a:ext cx="6383417" cy="464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769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AFA22-52BE-6CC1-061F-C718CD169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73" y="188658"/>
            <a:ext cx="11439525" cy="507682"/>
          </a:xfrm>
        </p:spPr>
        <p:txBody>
          <a:bodyPr/>
          <a:lstStyle/>
          <a:p>
            <a:r>
              <a:rPr lang="en-IN" dirty="0"/>
              <a:t>Impact of pooling (2024 regs)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2A9C9CE-254E-E809-60BF-9C0F4B2E83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870" y="884787"/>
            <a:ext cx="8684260" cy="5454513"/>
          </a:xfrm>
        </p:spPr>
      </p:pic>
    </p:spTree>
    <p:extLst>
      <p:ext uri="{BB962C8B-B14F-4D97-AF65-F5344CB8AC3E}">
        <p14:creationId xmlns:p14="http://schemas.microsoft.com/office/powerpoint/2010/main" val="3486941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705F6-EE03-5B8C-D68B-F31516312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3" y="142558"/>
            <a:ext cx="11439525" cy="696912"/>
          </a:xfrm>
        </p:spPr>
        <p:txBody>
          <a:bodyPr/>
          <a:lstStyle/>
          <a:p>
            <a:r>
              <a:rPr lang="en-IN" dirty="0"/>
              <a:t>Impact of X and dev bands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2021A9C-A7AC-F4E8-B757-A62BD28DA0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99" y="772606"/>
            <a:ext cx="8858705" cy="5451511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DE419B-7B5C-3A24-4BC6-4116B1C79D11}"/>
              </a:ext>
            </a:extLst>
          </p:cNvPr>
          <p:cNvSpPr txBox="1">
            <a:spLocks/>
          </p:cNvSpPr>
          <p:nvPr/>
        </p:nvSpPr>
        <p:spPr>
          <a:xfrm>
            <a:off x="9569905" y="1162594"/>
            <a:ext cx="2245858" cy="495050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N" dirty="0"/>
              <a:t>The graph gives comparison of penalty with new framework from April 26 (with band tightening; pooling and varying “X”) with that for current framework (but without pooling). </a:t>
            </a:r>
          </a:p>
          <a:p>
            <a:pPr marL="0" indent="0">
              <a:buNone/>
            </a:pPr>
            <a:endParaRPr lang="en-IN" sz="3100" dirty="0"/>
          </a:p>
          <a:p>
            <a:pPr marL="0" indent="0">
              <a:buNone/>
            </a:pPr>
            <a:r>
              <a:rPr lang="en-IN" sz="3100"/>
              <a:t>Current </a:t>
            </a:r>
            <a:r>
              <a:rPr lang="en-IN" sz="3100" dirty="0"/>
              <a:t>penalty numbers are sum of penalty imposed on each plant individually.</a:t>
            </a:r>
            <a:endParaRPr lang="en-IN" sz="41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53182056"/>
      </p:ext>
    </p:extLst>
  </p:cSld>
  <p:clrMapOvr>
    <a:masterClrMapping/>
  </p:clrMapOvr>
</p:sld>
</file>

<file path=ppt/theme/theme1.xml><?xml version="1.0" encoding="utf-8"?>
<a:theme xmlns:a="http://schemas.openxmlformats.org/drawingml/2006/main" name="Prayas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ayas Theme" id="{864A1C52-BB58-469C-82DB-D68A5F68FD35}" vid="{0421CD3E-29BE-40BC-84FE-77C9CA0DF3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Prayas Theme</Template>
  <TotalTime>1121</TotalTime>
  <Words>988</Words>
  <Application>Microsoft Office PowerPoint</Application>
  <PresentationFormat>Widescreen</PresentationFormat>
  <Paragraphs>95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Wingdings</vt:lpstr>
      <vt:lpstr>Prayas Theme</vt:lpstr>
      <vt:lpstr>Public Hearing on  CERC’s proposal on determining value of “X” for deviation error formula  for Solar and Wind sellers</vt:lpstr>
      <vt:lpstr>Outline </vt:lpstr>
      <vt:lpstr>Comprehensive Analysis on DSM for WS</vt:lpstr>
      <vt:lpstr>Analysis to be seen in the context of sector developments</vt:lpstr>
      <vt:lpstr>Analysis should be seen in the context of…2</vt:lpstr>
      <vt:lpstr>Evolution of DSM framework for solar and wind sellers</vt:lpstr>
      <vt:lpstr>Key takeaways &amp; Recommendations</vt:lpstr>
      <vt:lpstr>Thank you</vt:lpstr>
      <vt:lpstr>Additional Slides</vt:lpstr>
      <vt:lpstr>Case of Tamil Nadu</vt:lpstr>
      <vt:lpstr>Emergency TRAS Down in VRE (Wind+Solar) </vt:lpstr>
      <vt:lpstr>Impact of pooling (2024 regs)</vt:lpstr>
      <vt:lpstr>Impact of X and dev bands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Hearing on  CERC’s proposal on determining value of “X” for deviation error formula  for Solar and Wind sellers</dc:title>
  <dc:creator>Saumendra Aggrawal</dc:creator>
  <cp:lastModifiedBy>Ravindra Kadam</cp:lastModifiedBy>
  <cp:revision>29</cp:revision>
  <dcterms:created xsi:type="dcterms:W3CDTF">2025-11-25T09:16:33Z</dcterms:created>
  <dcterms:modified xsi:type="dcterms:W3CDTF">2025-12-02T12:42:03Z</dcterms:modified>
</cp:coreProperties>
</file>